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1"/>
  </p:normalViewPr>
  <p:slideViewPr>
    <p:cSldViewPr snapToGrid="0">
      <p:cViewPr varScale="1">
        <p:scale>
          <a:sx n="51" d="100"/>
          <a:sy n="51" d="100"/>
        </p:scale>
        <p:origin x="90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Northern Lights display over a snowy landscape"/>
          <p:cNvSpPr>
            <a:spLocks noGrp="1"/>
          </p:cNvSpPr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Colourful clouds against a starry night sky"/>
          <p:cNvSpPr>
            <a:spLocks noGrp="1"/>
          </p:cNvSpPr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Northern Lights display over a snowy mountain landscape"/>
          <p:cNvSpPr>
            <a:spLocks noGrp="1"/>
          </p:cNvSpPr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Northern Lights display over a snowy landscape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>
            <a:spLocks noGrp="1"/>
          </p:cNvSpPr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/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urful clouds against a starry night sky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>
            <a:spLocks noGrp="1"/>
          </p:cNvSpPr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wiggy Analytics System"/>
          <p:cNvSpPr txBox="1">
            <a:spLocks noGrp="1"/>
          </p:cNvSpPr>
          <p:nvPr>
            <p:ph type="ctrTitle"/>
          </p:nvPr>
        </p:nvSpPr>
        <p:spPr>
          <a:xfrm>
            <a:off x="1270000" y="3513778"/>
            <a:ext cx="21844000" cy="3879454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3967761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Swiggy Analytics System</a:t>
            </a:r>
          </a:p>
        </p:txBody>
      </p:sp>
      <p:sp>
        <p:nvSpPr>
          <p:cNvPr id="172" name="Presentation By Anirudha Pradip Johare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7691222"/>
            <a:ext cx="21844000" cy="1095806"/>
          </a:xfrm>
          <a:prstGeom prst="rect">
            <a:avLst/>
          </a:prstGeom>
        </p:spPr>
        <p:txBody>
          <a:bodyPr/>
          <a:lstStyle>
            <a:lvl1pPr>
              <a:defRPr sz="34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Presentation By Anirudha Pradip Johare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3. What is the total revenue generated by each restaurant?"/>
          <p:cNvSpPr txBox="1">
            <a:spLocks noGrp="1"/>
          </p:cNvSpPr>
          <p:nvPr>
            <p:ph type="title"/>
          </p:nvPr>
        </p:nvSpPr>
        <p:spPr>
          <a:xfrm>
            <a:off x="1048841" y="609600"/>
            <a:ext cx="21708541" cy="1517386"/>
          </a:xfrm>
          <a:prstGeom prst="rect">
            <a:avLst/>
          </a:prstGeom>
        </p:spPr>
        <p:txBody>
          <a:bodyPr/>
          <a:lstStyle>
            <a:lvl1pPr defTabSz="1170431">
              <a:lnSpc>
                <a:spcPct val="90000"/>
              </a:lnSpc>
              <a:defRPr sz="5568" spc="-167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3. What is the total revenue generated by each restaurant?</a:t>
            </a:r>
          </a:p>
        </p:txBody>
      </p:sp>
      <p:pic>
        <p:nvPicPr>
          <p:cNvPr id="206" name="Image 23-12-24 at 11.09 PM.jpeg" descr="Image 23-12-24 at 11.09 PM.jpeg"/>
          <p:cNvPicPr>
            <a:picLocks noChangeAspect="1"/>
          </p:cNvPicPr>
          <p:nvPr/>
        </p:nvPicPr>
        <p:blipFill>
          <a:blip r:embed="rId3"/>
          <a:srcRect r="6796"/>
          <a:stretch>
            <a:fillRect/>
          </a:stretch>
        </p:blipFill>
        <p:spPr>
          <a:xfrm>
            <a:off x="1181100" y="3536950"/>
            <a:ext cx="13805804" cy="3501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 23-12-24 at 11.08 PM.jpeg" descr="Image 23-12-24 at 11.08 PM.jpeg"/>
          <p:cNvPicPr>
            <a:picLocks noChangeAspect="1"/>
          </p:cNvPicPr>
          <p:nvPr/>
        </p:nvPicPr>
        <p:blipFill>
          <a:blip r:embed="rId4"/>
          <a:srcRect t="1664" b="4850"/>
          <a:stretch>
            <a:fillRect/>
          </a:stretch>
        </p:blipFill>
        <p:spPr>
          <a:xfrm>
            <a:off x="17843500" y="6035278"/>
            <a:ext cx="4597400" cy="688608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This highlights the top-performing restaurants, helping prioritize business relationships and promotional strategies."/>
          <p:cNvSpPr txBox="1"/>
          <p:nvPr/>
        </p:nvSpPr>
        <p:spPr>
          <a:xfrm>
            <a:off x="975710" y="8853122"/>
            <a:ext cx="13805874" cy="160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900" i="1">
                <a:solidFill>
                  <a:srgbClr val="FF2600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This highlights the top-performing restaurants, helping prioritize business relationships and promotional strategies.</a:t>
            </a:r>
          </a:p>
        </p:txBody>
      </p:sp>
      <p:sp>
        <p:nvSpPr>
          <p:cNvPr id="209" name="I grouped the order amounts (SUM) by restaurant using a JOIN between Orders and Restaurants."/>
          <p:cNvSpPr txBox="1"/>
          <p:nvPr/>
        </p:nvSpPr>
        <p:spPr>
          <a:xfrm>
            <a:off x="15591270" y="3330117"/>
            <a:ext cx="8284084" cy="1954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I grouped the order amounts (SUM) by restaurant using a JOIN between Orders and Restaurants.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4. Who are the top 3 customers with the highest total spending?"/>
          <p:cNvSpPr txBox="1">
            <a:spLocks noGrp="1"/>
          </p:cNvSpPr>
          <p:nvPr>
            <p:ph type="title"/>
          </p:nvPr>
        </p:nvSpPr>
        <p:spPr>
          <a:xfrm>
            <a:off x="1270000" y="568295"/>
            <a:ext cx="22580024" cy="1557438"/>
          </a:xfrm>
          <a:prstGeom prst="rect">
            <a:avLst/>
          </a:prstGeom>
        </p:spPr>
        <p:txBody>
          <a:bodyPr/>
          <a:lstStyle>
            <a:lvl1pPr defTabSz="528319">
              <a:defRPr sz="5376" spc="-161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</a:gsLst>
                  <a:lin ang="54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4. Who are the top 3 customers with the highest total spending?</a:t>
            </a:r>
          </a:p>
        </p:txBody>
      </p:sp>
      <p:pic>
        <p:nvPicPr>
          <p:cNvPr id="212" name="Image 23-12-24 at 11.11 PM.jpeg" descr="Image 23-12-24 at 11.11 P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69" y="3030190"/>
            <a:ext cx="13616711" cy="3870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 23-12-24 at 11.14 PM.jpeg" descr="Image 23-12-24 at 11.14 PM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00" y="8496300"/>
            <a:ext cx="8589542" cy="4397517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This helps identify high-value customers who can be targeted with loyalty programs and personalized offers."/>
          <p:cNvSpPr txBox="1"/>
          <p:nvPr/>
        </p:nvSpPr>
        <p:spPr>
          <a:xfrm>
            <a:off x="975710" y="8848042"/>
            <a:ext cx="11915705" cy="2427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8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This helps identify high-value customers who can be targeted with loyalty programs and personalized offers.</a:t>
            </a:r>
          </a:p>
        </p:txBody>
      </p:sp>
      <p:sp>
        <p:nvSpPr>
          <p:cNvPr id="215" name="I summed up the total order amounts for each customer and sorted them in descending order, limiting the result to the top 3."/>
          <p:cNvSpPr txBox="1"/>
          <p:nvPr/>
        </p:nvSpPr>
        <p:spPr>
          <a:xfrm>
            <a:off x="15591270" y="3345265"/>
            <a:ext cx="8284084" cy="2577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I summed up the total order amounts for each customer and sorted them in descending order, limiting the result to the top 3.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5. Which menu item has been ordered the most?"/>
          <p:cNvSpPr txBox="1">
            <a:spLocks noGrp="1"/>
          </p:cNvSpPr>
          <p:nvPr>
            <p:ph type="title"/>
          </p:nvPr>
        </p:nvSpPr>
        <p:spPr>
          <a:xfrm>
            <a:off x="1298059" y="792774"/>
            <a:ext cx="22366726" cy="1557438"/>
          </a:xfrm>
          <a:prstGeom prst="rect">
            <a:avLst/>
          </a:prstGeom>
        </p:spPr>
        <p:txBody>
          <a:bodyPr/>
          <a:lstStyle>
            <a:lvl1pPr defTabSz="693419">
              <a:defRPr sz="7056" spc="-211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</a:gsLst>
                  <a:lin ang="54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5. Which menu item has been ordered the most?</a:t>
            </a:r>
          </a:p>
        </p:txBody>
      </p:sp>
      <p:pic>
        <p:nvPicPr>
          <p:cNvPr id="218" name="Image 23-12-24 at 11.17 PM.jpeg" descr="Image 23-12-24 at 11.17 P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47" y="2850333"/>
            <a:ext cx="14585405" cy="3884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 23-12-24 at 11.16 PM.jpeg" descr="Image 23-12-24 at 11.16 PM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7400" y="8813800"/>
            <a:ext cx="8292031" cy="3884555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This determines customer preferences, enabling focused marketing for popular items."/>
          <p:cNvSpPr txBox="1"/>
          <p:nvPr/>
        </p:nvSpPr>
        <p:spPr>
          <a:xfrm>
            <a:off x="975710" y="8604922"/>
            <a:ext cx="10702379" cy="2613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This determines customer preferences, enabling focused marketing for popular items.</a:t>
            </a:r>
          </a:p>
        </p:txBody>
      </p:sp>
      <p:sp>
        <p:nvSpPr>
          <p:cNvPr id="221" name="I used a COUNT query on order IDs grouped by menu item names from the Menu_Items table."/>
          <p:cNvSpPr txBox="1"/>
          <p:nvPr/>
        </p:nvSpPr>
        <p:spPr>
          <a:xfrm>
            <a:off x="15518759" y="3815244"/>
            <a:ext cx="8284085" cy="1954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 I used a COUNT query on order IDs grouped by menu item names from the Menu_Items table.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6. How many orders were placed in June 2024?"/>
          <p:cNvSpPr txBox="1">
            <a:spLocks noGrp="1"/>
          </p:cNvSpPr>
          <p:nvPr>
            <p:ph type="title"/>
          </p:nvPr>
        </p:nvSpPr>
        <p:spPr>
          <a:xfrm>
            <a:off x="1655464" y="812800"/>
            <a:ext cx="22074567" cy="1517386"/>
          </a:xfrm>
          <a:prstGeom prst="rect">
            <a:avLst/>
          </a:prstGeom>
        </p:spPr>
        <p:txBody>
          <a:bodyPr/>
          <a:lstStyle>
            <a:lvl1pPr defTabSz="685165">
              <a:defRPr sz="6972" spc="-209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</a:gsLst>
                  <a:lin ang="54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6. How many orders were placed in June 2024?</a:t>
            </a:r>
          </a:p>
        </p:txBody>
      </p:sp>
      <p:pic>
        <p:nvPicPr>
          <p:cNvPr id="224" name="Image 23-12-24 at 11.20 PM (1).jpeg" descr="Image 23-12-24 at 11.20 PM (1).jpeg"/>
          <p:cNvPicPr>
            <a:picLocks noChangeAspect="1"/>
          </p:cNvPicPr>
          <p:nvPr/>
        </p:nvPicPr>
        <p:blipFill>
          <a:blip r:embed="rId3"/>
          <a:srcRect t="4730"/>
          <a:stretch>
            <a:fillRect/>
          </a:stretch>
        </p:blipFill>
        <p:spPr>
          <a:xfrm>
            <a:off x="666995" y="3107798"/>
            <a:ext cx="15529606" cy="3051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 23-12-24 at 11.20 PM.jpeg" descr="Image 23-12-24 at 11.20 PM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1250" y="8077200"/>
            <a:ext cx="5229419" cy="4911843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his provides insights into monthly order trends, helping plan for seasonal demand."/>
          <p:cNvSpPr txBox="1"/>
          <p:nvPr/>
        </p:nvSpPr>
        <p:spPr>
          <a:xfrm>
            <a:off x="975710" y="8808605"/>
            <a:ext cx="13590966" cy="169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 This provides insights into monthly order trends, helping plan for seasonal demand.</a:t>
            </a:r>
          </a:p>
        </p:txBody>
      </p:sp>
      <p:sp>
        <p:nvSpPr>
          <p:cNvPr id="227" name="I filtered the Orders table using a date range for June 2024 and counted the orders."/>
          <p:cNvSpPr txBox="1"/>
          <p:nvPr/>
        </p:nvSpPr>
        <p:spPr>
          <a:xfrm>
            <a:off x="16787697" y="3656415"/>
            <a:ext cx="8284085" cy="1954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I filtered the Orders table using a date range for June 2024 and counted the orders.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7. What is the average order value  for all orders?"/>
          <p:cNvSpPr txBox="1">
            <a:spLocks noGrp="1"/>
          </p:cNvSpPr>
          <p:nvPr>
            <p:ph type="title"/>
          </p:nvPr>
        </p:nvSpPr>
        <p:spPr>
          <a:xfrm>
            <a:off x="1598562" y="812800"/>
            <a:ext cx="21186876" cy="1517386"/>
          </a:xfrm>
          <a:prstGeom prst="rect">
            <a:avLst/>
          </a:prstGeom>
        </p:spPr>
        <p:txBody>
          <a:bodyPr/>
          <a:lstStyle>
            <a:lvl1pPr defTabSz="635634">
              <a:defRPr sz="6468" spc="-194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</a:gsLst>
                  <a:lin ang="54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7. What is the average order value  for all orders?</a:t>
            </a:r>
          </a:p>
        </p:txBody>
      </p:sp>
      <p:pic>
        <p:nvPicPr>
          <p:cNvPr id="230" name="Image 23-12-24 at 11.24 PM.jpeg" descr="Image 23-12-24 at 11.24 P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76" y="3058005"/>
            <a:ext cx="13608975" cy="2498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 23-12-24 at 11.23 PM.jpeg" descr="Image 23-12-24 at 11.23 PM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150" y="7949682"/>
            <a:ext cx="6284737" cy="4533572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Knowing the AOV helps set pricing strategies and design promotional campaigns."/>
          <p:cNvSpPr txBox="1"/>
          <p:nvPr/>
        </p:nvSpPr>
        <p:spPr>
          <a:xfrm>
            <a:off x="975710" y="8808605"/>
            <a:ext cx="13805874" cy="169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Knowing the AOV helps set pricing strategies and design promotional campaigns.</a:t>
            </a:r>
          </a:p>
        </p:txBody>
      </p:sp>
      <p:sp>
        <p:nvSpPr>
          <p:cNvPr id="233" name="I used the AVG function on the total amount column in the Orders table."/>
          <p:cNvSpPr txBox="1"/>
          <p:nvPr/>
        </p:nvSpPr>
        <p:spPr>
          <a:xfrm>
            <a:off x="15591270" y="3641267"/>
            <a:ext cx="8284084" cy="1332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I used the AVG function on the total amount column in the Orders table.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8. Which delivery person completed the most deliveries?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 defTabSz="577850">
              <a:defRPr sz="5810" spc="-174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</a:gsLst>
                  <a:lin ang="54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 8. Which delivery person completed the most deliveries?</a:t>
            </a:r>
          </a:p>
        </p:txBody>
      </p:sp>
      <p:pic>
        <p:nvPicPr>
          <p:cNvPr id="236" name="Image 23-12-24 at 11.26 PM (1).jpeg" descr="Image 23-12-24 at 11.26 PM (1)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38" y="2950513"/>
            <a:ext cx="14413676" cy="3998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 23-12-24 at 11.26 PM.jpeg" descr="Image 23-12-24 at 11.26 PM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9895" y="8643518"/>
            <a:ext cx="7778808" cy="3998141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Identifying top-performing delivery personnel helps recognize their contributions and set benchmarks for others."/>
          <p:cNvSpPr txBox="1"/>
          <p:nvPr/>
        </p:nvSpPr>
        <p:spPr>
          <a:xfrm>
            <a:off x="857291" y="9075630"/>
            <a:ext cx="13805873" cy="2613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Identifying top-performing delivery personnel helps recognize their contributions and set benchmarks for others.</a:t>
            </a:r>
          </a:p>
        </p:txBody>
      </p:sp>
      <p:sp>
        <p:nvSpPr>
          <p:cNvPr id="239" name="I counted the number of completed deliveries grouped by delivery personnel in the Deliveries table."/>
          <p:cNvSpPr txBox="1"/>
          <p:nvPr/>
        </p:nvSpPr>
        <p:spPr>
          <a:xfrm>
            <a:off x="15990079" y="3620160"/>
            <a:ext cx="8284085" cy="1954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I counted the number of completed deliveries grouped by delivery personnel in the Deliveries table.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9. How many orders are pending delivery?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 defTabSz="751205">
              <a:defRPr sz="7644" spc="-229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</a:gsLst>
                  <a:lin ang="54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9. How many orders are pending delivery?</a:t>
            </a:r>
          </a:p>
        </p:txBody>
      </p:sp>
      <p:pic>
        <p:nvPicPr>
          <p:cNvPr id="242" name="Image 23-12-24 at 11.29 PM (1).jpeg" descr="Image 23-12-24 at 11.29 PM (1)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54" y="2879503"/>
            <a:ext cx="13624915" cy="3244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 23-12-24 at 11.29 PM.jpeg" descr="Image 23-12-24 at 11.29 PM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5050" y="8020050"/>
            <a:ext cx="4898912" cy="4978893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Monitoring pending deliveries helps address operational delays and improve customer satisfact"/>
          <p:cNvSpPr txBox="1"/>
          <p:nvPr/>
        </p:nvSpPr>
        <p:spPr>
          <a:xfrm>
            <a:off x="924910" y="8885136"/>
            <a:ext cx="13366803" cy="169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Monitoring pending deliveries helps address operational delays and improve customer satisfact</a:t>
            </a:r>
          </a:p>
        </p:txBody>
      </p:sp>
      <p:sp>
        <p:nvSpPr>
          <p:cNvPr id="245" name="I filtered the Deliveries table for orders with a Pending status and counted them."/>
          <p:cNvSpPr txBox="1"/>
          <p:nvPr/>
        </p:nvSpPr>
        <p:spPr>
          <a:xfrm>
            <a:off x="15591270" y="3524150"/>
            <a:ext cx="8284084" cy="1954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I filtered the Deliveries table for orders with a Pending status and counted them.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10. Which cuisine type generated the most revenue?"/>
          <p:cNvSpPr txBox="1">
            <a:spLocks noGrp="1"/>
          </p:cNvSpPr>
          <p:nvPr>
            <p:ph type="title"/>
          </p:nvPr>
        </p:nvSpPr>
        <p:spPr>
          <a:xfrm>
            <a:off x="1688603" y="877110"/>
            <a:ext cx="21656664" cy="1388766"/>
          </a:xfrm>
          <a:prstGeom prst="rect">
            <a:avLst/>
          </a:prstGeom>
        </p:spPr>
        <p:txBody>
          <a:bodyPr/>
          <a:lstStyle>
            <a:lvl1pPr defTabSz="619125">
              <a:defRPr sz="6300" spc="-189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</a:gsLst>
                  <a:lin ang="54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10. Which cuisine type generated the most revenue?</a:t>
            </a:r>
          </a:p>
        </p:txBody>
      </p:sp>
      <p:pic>
        <p:nvPicPr>
          <p:cNvPr id="248" name="Image 23-12-24 at 11.32 PM (1).jpeg" descr="Image 23-12-24 at 11.32 PM (1).jpeg"/>
          <p:cNvPicPr>
            <a:picLocks noChangeAspect="1"/>
          </p:cNvPicPr>
          <p:nvPr/>
        </p:nvPicPr>
        <p:blipFill>
          <a:blip r:embed="rId3"/>
          <a:srcRect t="1689" b="5235"/>
          <a:stretch>
            <a:fillRect/>
          </a:stretch>
        </p:blipFill>
        <p:spPr>
          <a:xfrm>
            <a:off x="17588079" y="6629003"/>
            <a:ext cx="4800601" cy="6052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 23-12-24 at 11.32 PM.jpeg" descr="Image 23-12-24 at 11.32 PM.jpeg"/>
          <p:cNvPicPr>
            <a:picLocks noChangeAspect="1"/>
          </p:cNvPicPr>
          <p:nvPr/>
        </p:nvPicPr>
        <p:blipFill>
          <a:blip r:embed="rId4"/>
          <a:srcRect t="4677"/>
          <a:stretch>
            <a:fillRect/>
          </a:stretch>
        </p:blipFill>
        <p:spPr>
          <a:xfrm>
            <a:off x="613970" y="3152112"/>
            <a:ext cx="14011911" cy="3058417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his helps prioritize cuisines that drive revenue and align marketing efforts accordingly."/>
          <p:cNvSpPr txBox="1"/>
          <p:nvPr/>
        </p:nvSpPr>
        <p:spPr>
          <a:xfrm>
            <a:off x="975710" y="8808605"/>
            <a:ext cx="13805874" cy="169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This helps prioritize cuisines that drive revenue and align marketing efforts accordingly.</a:t>
            </a:r>
          </a:p>
        </p:txBody>
      </p:sp>
      <p:sp>
        <p:nvSpPr>
          <p:cNvPr id="251" name="I summed up order amounts grouped by cuisine type using a JOIN between Orders and Restaurants."/>
          <p:cNvSpPr txBox="1"/>
          <p:nvPr/>
        </p:nvSpPr>
        <p:spPr>
          <a:xfrm>
            <a:off x="15591270" y="3330117"/>
            <a:ext cx="8284084" cy="1954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 I summed up order amounts grouped by cuisine type using a JOIN between Orders and Restaurants.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11. How many customers are from each city?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>
            <a:lvl1pPr defTabSz="726440">
              <a:defRPr sz="7392" spc="-221">
                <a:gradFill flip="none" rotWithShape="1">
                  <a:gsLst>
                    <a:gs pos="0">
                      <a:schemeClr val="accent5">
                        <a:hueOff val="128995"/>
                        <a:satOff val="10158"/>
                        <a:lumOff val="-13824"/>
                      </a:schemeClr>
                    </a:gs>
                    <a:gs pos="10000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</a:gsLst>
                  <a:lin ang="54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11. How many customers are from each city?</a:t>
            </a:r>
          </a:p>
        </p:txBody>
      </p:sp>
      <p:pic>
        <p:nvPicPr>
          <p:cNvPr id="254" name="Image 23-12-24 at 11.36 PM.jpeg" descr="Image 23-12-24 at 11.36 P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19" y="2858953"/>
            <a:ext cx="14117652" cy="3733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 23-12-24 at 11.36 PM.jpeg" descr="Image 23-12-24 at 11.36 PM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7300" y="7568511"/>
            <a:ext cx="6346839" cy="521658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This helps understand customer distribution across locations and plan for targeted regional expansions."/>
          <p:cNvSpPr txBox="1"/>
          <p:nvPr/>
        </p:nvSpPr>
        <p:spPr>
          <a:xfrm>
            <a:off x="2165034" y="8484218"/>
            <a:ext cx="9859716" cy="2613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This helps understand customer distribution across locations and plan for targeted regional expansions.</a:t>
            </a:r>
          </a:p>
        </p:txBody>
      </p:sp>
      <p:sp>
        <p:nvSpPr>
          <p:cNvPr id="257" name="I grouped customers by city and counted them using the Customers table."/>
          <p:cNvSpPr txBox="1"/>
          <p:nvPr/>
        </p:nvSpPr>
        <p:spPr>
          <a:xfrm>
            <a:off x="15528676" y="3653875"/>
            <a:ext cx="8284085" cy="2144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 I grouped customers by city and counted them using the Customers table.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12. Which city generates the highest revenue?"/>
          <p:cNvSpPr txBox="1">
            <a:spLocks noGrp="1"/>
          </p:cNvSpPr>
          <p:nvPr>
            <p:ph type="title"/>
          </p:nvPr>
        </p:nvSpPr>
        <p:spPr>
          <a:xfrm>
            <a:off x="1270000" y="456056"/>
            <a:ext cx="21844000" cy="1557438"/>
          </a:xfrm>
          <a:prstGeom prst="rect">
            <a:avLst/>
          </a:prstGeom>
        </p:spPr>
        <p:txBody>
          <a:bodyPr/>
          <a:lstStyle>
            <a:lvl1pPr defTabSz="709930">
              <a:defRPr sz="7224" spc="-216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12. Which city generates the highest revenue?</a:t>
            </a:r>
          </a:p>
        </p:txBody>
      </p:sp>
      <p:sp>
        <p:nvSpPr>
          <p:cNvPr id="260" name="This information helps identify high-performing locations, enabling targeted marketing campaigns and resource allocation in areas with higher demand and spending."/>
          <p:cNvSpPr txBox="1"/>
          <p:nvPr/>
        </p:nvSpPr>
        <p:spPr>
          <a:xfrm>
            <a:off x="873768" y="8567598"/>
            <a:ext cx="13134446" cy="353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This information helps identify high-performing locations, enabling targeted marketing campaigns and resource allocation in areas with higher demand and spending.</a:t>
            </a:r>
          </a:p>
        </p:txBody>
      </p:sp>
      <p:sp>
        <p:nvSpPr>
          <p:cNvPr id="261" name="I joined the Orders and Customers tables to link orders with the respective cities. Then, I calculated the total revenue generated by each city and sorted the results to find the highest-revenue city."/>
          <p:cNvSpPr txBox="1"/>
          <p:nvPr/>
        </p:nvSpPr>
        <p:spPr>
          <a:xfrm>
            <a:off x="14796348" y="3355416"/>
            <a:ext cx="9414856" cy="3199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I joined the Orders and Customers tables to link orders with the respective cities. Then, I calculated the total revenue generated by each city and sorted the results to find the highest-revenue city.</a:t>
            </a:r>
          </a:p>
        </p:txBody>
      </p:sp>
      <p:pic>
        <p:nvPicPr>
          <p:cNvPr id="262" name="Image 27-12-24 at 10.48 PM.jpeg" descr="Image 27-12-24 at 10.48 P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23" y="2972649"/>
            <a:ext cx="12141201" cy="487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 27-12-24 at 10.49 PM.jpeg" descr="Image 27-12-24 at 10.49 PM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8434" y="8231472"/>
            <a:ext cx="6090682" cy="4206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Introduction"/>
          <p:cNvSpPr txBox="1">
            <a:spLocks noGrp="1"/>
          </p:cNvSpPr>
          <p:nvPr>
            <p:ph type="title"/>
          </p:nvPr>
        </p:nvSpPr>
        <p:spPr>
          <a:xfrm>
            <a:off x="1270000" y="2283501"/>
            <a:ext cx="21844000" cy="1557438"/>
          </a:xfrm>
          <a:prstGeom prst="rect">
            <a:avLst/>
          </a:prstGeom>
        </p:spPr>
        <p:txBody>
          <a:bodyPr/>
          <a:lstStyle>
            <a:lvl1pPr defTabSz="1828754">
              <a:lnSpc>
                <a:spcPct val="90000"/>
              </a:lnSpc>
              <a:defRPr sz="8700" spc="-261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3967761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Introduction</a:t>
            </a:r>
          </a:p>
        </p:txBody>
      </p:sp>
      <p:sp>
        <p:nvSpPr>
          <p:cNvPr id="175" name="The Swiggy Analytics System is designed to simulate and analyze data from a food delivery platform, inspired by India’s growing food delivery industry.…"/>
          <p:cNvSpPr txBox="1">
            <a:spLocks noGrp="1"/>
          </p:cNvSpPr>
          <p:nvPr>
            <p:ph type="body" idx="21"/>
          </p:nvPr>
        </p:nvSpPr>
        <p:spPr>
          <a:xfrm>
            <a:off x="1497951" y="4967643"/>
            <a:ext cx="22266604" cy="760660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500591" indent="-500591" algn="l" defTabSz="12700">
              <a:lnSpc>
                <a:spcPct val="135000"/>
              </a:lnSpc>
              <a:buSzPct val="50000"/>
              <a:buBlip>
                <a:blip r:embed="rId3"/>
              </a:buBlip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300" i="1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 The Swiggy Analytics System is designed to simulate and analyze data from a food delivery platform, inspired by India’s growing food delivery industry.</a:t>
            </a:r>
          </a:p>
          <a:p>
            <a:pPr marL="500591" indent="-500591" algn="l" defTabSz="12700">
              <a:lnSpc>
                <a:spcPct val="135000"/>
              </a:lnSpc>
              <a:spcBef>
                <a:spcPts val="1200"/>
              </a:spcBef>
              <a:buSzPct val="50000"/>
              <a:buBlip>
                <a:blip r:embed="rId3"/>
              </a:buBlip>
              <a:tabLst>
                <a:tab pos="63500" algn="r"/>
                <a:tab pos="165100" algn="l"/>
              </a:tabLst>
              <a:defRPr sz="4300" i="1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 	The goal of this project is to analyze customer behavior, delivery performance, and restaurant operations to solve key business problems.</a:t>
            </a:r>
          </a:p>
          <a:p>
            <a:pPr marL="500591" indent="-500591" algn="l" defTabSz="12700">
              <a:lnSpc>
                <a:spcPct val="135000"/>
              </a:lnSpc>
              <a:spcBef>
                <a:spcPts val="1200"/>
              </a:spcBef>
              <a:buSzPct val="50000"/>
              <a:buBlip>
                <a:blip r:embed="rId3"/>
              </a:buBlip>
              <a:tabLst>
                <a:tab pos="63500" algn="r"/>
                <a:tab pos="165100" algn="l"/>
              </a:tabLst>
              <a:defRPr sz="4300" i="1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	 This project demonstrates how data analytics can drive operational efficiency and customer satisfaction.”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HANK…"/>
          <p:cNvSpPr txBox="1">
            <a:spLocks noGrp="1"/>
          </p:cNvSpPr>
          <p:nvPr>
            <p:ph type="title"/>
          </p:nvPr>
        </p:nvSpPr>
        <p:spPr>
          <a:xfrm>
            <a:off x="7358327" y="4337722"/>
            <a:ext cx="9667346" cy="5040556"/>
          </a:xfrm>
          <a:prstGeom prst="rect">
            <a:avLst/>
          </a:prstGeom>
        </p:spPr>
        <p:txBody>
          <a:bodyPr/>
          <a:lstStyle/>
          <a:p>
            <a:pPr defTabSz="2438338">
              <a:lnSpc>
                <a:spcPct val="90000"/>
              </a:lnSpc>
              <a:defRPr sz="14200" spc="-425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3967761" scaled="0"/>
                </a:gra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THANK </a:t>
            </a:r>
          </a:p>
          <a:p>
            <a:pPr defTabSz="2438338">
              <a:lnSpc>
                <a:spcPct val="90000"/>
              </a:lnSpc>
              <a:defRPr sz="14200" spc="-425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3967761" scaled="0"/>
                </a:gradFill>
                <a:latin typeface="Futura Bold"/>
                <a:ea typeface="Futura Bold"/>
                <a:cs typeface="Futura Bold"/>
                <a:sym typeface="Futura Bold"/>
              </a:defRPr>
            </a:pPr>
            <a:r>
              <a:t>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OBJECTIVE"/>
          <p:cNvSpPr txBox="1">
            <a:spLocks noGrp="1"/>
          </p:cNvSpPr>
          <p:nvPr>
            <p:ph type="title"/>
          </p:nvPr>
        </p:nvSpPr>
        <p:spPr>
          <a:xfrm>
            <a:off x="1270000" y="1504102"/>
            <a:ext cx="21844000" cy="1773476"/>
          </a:xfrm>
          <a:prstGeom prst="rect">
            <a:avLst/>
          </a:prstGeom>
        </p:spPr>
        <p:txBody>
          <a:bodyPr/>
          <a:lstStyle>
            <a:lvl1pPr defTabSz="2438400">
              <a:defRPr sz="8300" spc="-166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27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OBJECTIVE</a:t>
            </a:r>
          </a:p>
        </p:txBody>
      </p:sp>
      <p:sp>
        <p:nvSpPr>
          <p:cNvPr id="178" name="To create a structured database for managing food delivery data.…"/>
          <p:cNvSpPr txBox="1">
            <a:spLocks noGrp="1"/>
          </p:cNvSpPr>
          <p:nvPr>
            <p:ph type="body" idx="21"/>
          </p:nvPr>
        </p:nvSpPr>
        <p:spPr>
          <a:xfrm>
            <a:off x="954040" y="4182366"/>
            <a:ext cx="22475920" cy="79934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593725" indent="-593725" algn="l" defTabSz="12700">
              <a:lnSpc>
                <a:spcPct val="135000"/>
              </a:lnSpc>
              <a:spcBef>
                <a:spcPts val="1200"/>
              </a:spcBef>
              <a:buSzPct val="50000"/>
              <a:buBlip>
                <a:blip r:embed="rId3"/>
              </a:buBlip>
              <a:tabLst>
                <a:tab pos="419100" algn="r"/>
                <a:tab pos="520700" algn="l"/>
              </a:tabLst>
              <a:defRPr sz="5600" i="1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To create a structured database for managing food delivery data.</a:t>
            </a:r>
          </a:p>
          <a:p>
            <a:pPr marL="593725" indent="-593725" algn="l" defTabSz="12700">
              <a:lnSpc>
                <a:spcPct val="135000"/>
              </a:lnSpc>
              <a:spcBef>
                <a:spcPts val="1200"/>
              </a:spcBef>
              <a:buSzPct val="50000"/>
              <a:buBlip>
                <a:blip r:embed="rId3"/>
              </a:buBlip>
              <a:tabLst>
                <a:tab pos="419100" algn="r"/>
                <a:tab pos="520700" algn="l"/>
              </a:tabLst>
              <a:defRPr sz="5600" i="1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		To Solve Problems about customer behavior, restaurant performance, and delivery operations.</a:t>
            </a:r>
          </a:p>
          <a:p>
            <a:pPr marL="593725" indent="-593725" algn="l" defTabSz="12700">
              <a:lnSpc>
                <a:spcPct val="135000"/>
              </a:lnSpc>
              <a:spcBef>
                <a:spcPts val="1200"/>
              </a:spcBef>
              <a:buSzPct val="50000"/>
              <a:buBlip>
                <a:blip r:embed="rId3"/>
              </a:buBlip>
              <a:tabLst>
                <a:tab pos="419100" algn="r"/>
                <a:tab pos="520700" algn="l"/>
              </a:tabLst>
              <a:defRPr sz="5600" i="1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	To derive insights that help improve efficiency, enhance customer experience, and boost revenue.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roblems Statement"/>
          <p:cNvSpPr txBox="1">
            <a:spLocks noGrp="1"/>
          </p:cNvSpPr>
          <p:nvPr>
            <p:ph type="title"/>
          </p:nvPr>
        </p:nvSpPr>
        <p:spPr>
          <a:xfrm>
            <a:off x="1270000" y="1161191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Problems Statement</a:t>
            </a:r>
          </a:p>
        </p:txBody>
      </p:sp>
      <p:sp>
        <p:nvSpPr>
          <p:cNvPr id="181" name="Food delivery businesses face several challenges, such as delayed deliveries, uneven restaurant performance, and inconsistent customer satisfaction.…"/>
          <p:cNvSpPr txBox="1">
            <a:spLocks noGrp="1"/>
          </p:cNvSpPr>
          <p:nvPr>
            <p:ph type="body" idx="21"/>
          </p:nvPr>
        </p:nvSpPr>
        <p:spPr>
          <a:xfrm>
            <a:off x="702093" y="4391372"/>
            <a:ext cx="22979814" cy="81927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558800" indent="-558800" algn="l" defTabSz="12700">
              <a:lnSpc>
                <a:spcPct val="135000"/>
              </a:lnSpc>
              <a:spcBef>
                <a:spcPts val="1200"/>
              </a:spcBef>
              <a:buSzPct val="50000"/>
              <a:buBlip>
                <a:blip r:embed="rId3"/>
              </a:buBlip>
              <a:tabLst>
                <a:tab pos="63500" algn="r"/>
                <a:tab pos="165100" algn="l"/>
              </a:tabLst>
              <a:defRPr sz="4800" i="1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Food delivery businesses face several challenges, such as delayed deliveries, uneven restaurant performance, and inconsistent customer satisfaction.</a:t>
            </a:r>
          </a:p>
          <a:p>
            <a:pPr marL="558800" indent="-558800" algn="l" defTabSz="12700">
              <a:lnSpc>
                <a:spcPct val="135000"/>
              </a:lnSpc>
              <a:spcBef>
                <a:spcPts val="1200"/>
              </a:spcBef>
              <a:buSzPct val="50000"/>
              <a:buBlip>
                <a:blip r:embed="rId3"/>
              </a:buBlip>
              <a:tabLst>
                <a:tab pos="63500" algn="r"/>
                <a:tab pos="165100" algn="l"/>
              </a:tabLst>
              <a:defRPr sz="4800" i="1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	There is a need for a reliable analytics system to manage datasets and extract insights to address these issues.</a:t>
            </a:r>
          </a:p>
          <a:p>
            <a:pPr marL="558800" indent="-558800" algn="l" defTabSz="12700">
              <a:lnSpc>
                <a:spcPct val="135000"/>
              </a:lnSpc>
              <a:spcBef>
                <a:spcPts val="1200"/>
              </a:spcBef>
              <a:buSzPct val="50000"/>
              <a:buBlip>
                <a:blip r:embed="rId3"/>
              </a:buBlip>
              <a:tabLst>
                <a:tab pos="63500" algn="r"/>
                <a:tab pos="165100" algn="l"/>
              </a:tabLst>
              <a:defRPr sz="4800" i="1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pPr>
            <a:r>
              <a:t>	This project aims to solve these problems by providing a structured approach to data management and analysis.”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ataset Overview"/>
          <p:cNvSpPr txBox="1"/>
          <p:nvPr/>
        </p:nvSpPr>
        <p:spPr>
          <a:xfrm>
            <a:off x="5922727" y="-832612"/>
            <a:ext cx="12538545" cy="3683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720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3967761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rPr dirty="0"/>
              <a:t>Dataset Overview</a:t>
            </a:r>
          </a:p>
        </p:txBody>
      </p:sp>
      <p:sp>
        <p:nvSpPr>
          <p:cNvPr id="184" name="“In this project, I worked with a dataset that includes five main tables:"/>
          <p:cNvSpPr txBox="1"/>
          <p:nvPr/>
        </p:nvSpPr>
        <p:spPr>
          <a:xfrm>
            <a:off x="3884667" y="3162288"/>
            <a:ext cx="18238733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50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3967761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rPr dirty="0"/>
              <a:t>“In this project, I worked with a dataset that includes five main tables:</a:t>
            </a:r>
          </a:p>
        </p:txBody>
      </p:sp>
      <p:sp>
        <p:nvSpPr>
          <p:cNvPr id="185" name="Restaurants: Stores details like restaurant names, cuisine types, and ratings.…"/>
          <p:cNvSpPr txBox="1"/>
          <p:nvPr/>
        </p:nvSpPr>
        <p:spPr>
          <a:xfrm>
            <a:off x="1270000" y="4391372"/>
            <a:ext cx="22743587" cy="8192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40291" indent="-640291" defTabSz="355600">
              <a:spcBef>
                <a:spcPts val="0"/>
              </a:spcBef>
              <a:buSzPct val="50000"/>
              <a:buBlip>
                <a:blip r:embed="rId3"/>
              </a:buBlip>
              <a:defRPr sz="5500">
                <a:latin typeface="Futura"/>
                <a:ea typeface="Futura"/>
                <a:cs typeface="Futura"/>
                <a:sym typeface="Futura"/>
              </a:defRPr>
            </a:pPr>
            <a:r>
              <a:t>Restaurants: Stores details like restaurant names, cuisine types, and ratings.</a:t>
            </a:r>
          </a:p>
          <a:p>
            <a:pPr marL="640291" indent="-640291" defTabSz="355600">
              <a:spcBef>
                <a:spcPts val="0"/>
              </a:spcBef>
              <a:buSzPct val="50000"/>
              <a:buBlip>
                <a:blip r:embed="rId3"/>
              </a:buBlip>
              <a:defRPr sz="5500">
                <a:latin typeface="Futura"/>
                <a:ea typeface="Futura"/>
                <a:cs typeface="Futura"/>
                <a:sym typeface="Futura"/>
              </a:defRPr>
            </a:pPr>
            <a:r>
              <a:t>Customers: Contains information about customer names, cities, and order histories.</a:t>
            </a:r>
          </a:p>
          <a:p>
            <a:pPr marL="640291" indent="-640291" defTabSz="355600">
              <a:spcBef>
                <a:spcPts val="0"/>
              </a:spcBef>
              <a:buSzPct val="50000"/>
              <a:buBlip>
                <a:blip r:embed="rId3"/>
              </a:buBlip>
              <a:defRPr sz="5500">
                <a:latin typeface="Futura"/>
                <a:ea typeface="Futura"/>
                <a:cs typeface="Futura"/>
                <a:sym typeface="Futura"/>
              </a:defRPr>
            </a:pPr>
            <a:r>
              <a:t>Deliveries: Records delivery personnel, times, and statuses.</a:t>
            </a:r>
          </a:p>
          <a:p>
            <a:pPr marL="640291" indent="-640291" defTabSz="355600">
              <a:spcBef>
                <a:spcPts val="0"/>
              </a:spcBef>
              <a:buSzPct val="50000"/>
              <a:buBlip>
                <a:blip r:embed="rId3"/>
              </a:buBlip>
              <a:defRPr sz="5500">
                <a:latin typeface="Futura"/>
                <a:ea typeface="Futura"/>
                <a:cs typeface="Futura"/>
                <a:sym typeface="Futura"/>
              </a:defRPr>
            </a:pPr>
            <a:r>
              <a:t>Orders: Tracks order dates, amounts, and statuses.</a:t>
            </a:r>
          </a:p>
          <a:p>
            <a:pPr marL="640291" indent="-640291" defTabSz="355600">
              <a:spcBef>
                <a:spcPts val="0"/>
              </a:spcBef>
              <a:buSzPct val="50000"/>
              <a:buBlip>
                <a:blip r:embed="rId3"/>
              </a:buBlip>
              <a:defRPr sz="5500">
                <a:latin typeface="Futura"/>
                <a:ea typeface="Futura"/>
                <a:cs typeface="Futura"/>
                <a:sym typeface="Futura"/>
              </a:defRPr>
            </a:pPr>
            <a:r>
              <a:t>Menu Items: Includes details about the items offered by each restaurant.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Entity Relationship Diagram"/>
          <p:cNvSpPr txBox="1">
            <a:spLocks noGrp="1"/>
          </p:cNvSpPr>
          <p:nvPr>
            <p:ph type="title"/>
          </p:nvPr>
        </p:nvSpPr>
        <p:spPr>
          <a:xfrm>
            <a:off x="1755966" y="127663"/>
            <a:ext cx="20872068" cy="1557438"/>
          </a:xfrm>
          <a:prstGeom prst="rect">
            <a:avLst/>
          </a:prstGeom>
        </p:spPr>
        <p:txBody>
          <a:bodyPr/>
          <a:lstStyle>
            <a:lvl1pPr defTabSz="2438400">
              <a:defRPr spc="-168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27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Entity Relationship Diagram</a:t>
            </a:r>
          </a:p>
        </p:txBody>
      </p:sp>
      <p:pic>
        <p:nvPicPr>
          <p:cNvPr id="188" name="diagram-export-23-12-2024-22_50_33.png" descr="diagram-export-23-12-2024-22_50_33.png"/>
          <p:cNvPicPr>
            <a:picLocks noChangeAspect="1"/>
          </p:cNvPicPr>
          <p:nvPr/>
        </p:nvPicPr>
        <p:blipFill>
          <a:blip r:embed="rId3"/>
          <a:srcRect t="15397"/>
          <a:stretch>
            <a:fillRect/>
          </a:stretch>
        </p:blipFill>
        <p:spPr>
          <a:xfrm>
            <a:off x="719421" y="1424979"/>
            <a:ext cx="15653948" cy="1188751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One-to-Many: Customers → Orders, Restaurants → Menu_Items.…"/>
          <p:cNvSpPr txBox="1"/>
          <p:nvPr/>
        </p:nvSpPr>
        <p:spPr>
          <a:xfrm>
            <a:off x="16868762" y="5159573"/>
            <a:ext cx="7836856" cy="194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9250" indent="-349250" defTabSz="12700">
              <a:lnSpc>
                <a:spcPct val="135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FFFFFF"/>
                </a:solidFill>
              </a:rPr>
              <a:t>One-to-Many</a:t>
            </a:r>
            <a:r>
              <a:rPr>
                <a:solidFill>
                  <a:srgbClr val="FFFFFF"/>
                </a:solidFill>
              </a:rPr>
              <a:t>: Customers → Orders, Restaurants → Menu_Items.</a:t>
            </a:r>
          </a:p>
          <a:p>
            <a:pPr marL="419100" indent="-419100" defTabSz="12700">
              <a:lnSpc>
                <a:spcPct val="135000"/>
              </a:lnSpc>
              <a:spcBef>
                <a:spcPts val="1200"/>
              </a:spcBef>
              <a:tabLst>
                <a:tab pos="317500" algn="r"/>
                <a:tab pos="419100" algn="l"/>
              </a:tabLst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	•	</a:t>
            </a:r>
            <a:r>
              <a:rPr b="1"/>
              <a:t>One-to-One</a:t>
            </a:r>
            <a:r>
              <a:t>: Orders → Deliveries.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Queries And Solutions"/>
          <p:cNvSpPr txBox="1">
            <a:spLocks noGrp="1"/>
          </p:cNvSpPr>
          <p:nvPr>
            <p:ph type="title"/>
          </p:nvPr>
        </p:nvSpPr>
        <p:spPr>
          <a:xfrm>
            <a:off x="1270000" y="6079281"/>
            <a:ext cx="21844000" cy="1557438"/>
          </a:xfrm>
          <a:prstGeom prst="rect">
            <a:avLst/>
          </a:prstGeom>
        </p:spPr>
        <p:txBody>
          <a:bodyPr/>
          <a:lstStyle>
            <a:lvl1pPr defTabSz="2438400">
              <a:defRPr spc="-168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27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Queries And Solutions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1. How many total customers are there in the system?"/>
          <p:cNvSpPr txBox="1">
            <a:spLocks noGrp="1"/>
          </p:cNvSpPr>
          <p:nvPr>
            <p:ph type="title"/>
          </p:nvPr>
        </p:nvSpPr>
        <p:spPr>
          <a:xfrm>
            <a:off x="1897508" y="943983"/>
            <a:ext cx="21577326" cy="1370876"/>
          </a:xfrm>
          <a:prstGeom prst="rect">
            <a:avLst/>
          </a:prstGeom>
        </p:spPr>
        <p:txBody>
          <a:bodyPr/>
          <a:lstStyle>
            <a:lvl1pPr defTabSz="1706879">
              <a:defRPr sz="5880" spc="-117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27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 1. How many total customers are there in the system?</a:t>
            </a:r>
          </a:p>
        </p:txBody>
      </p:sp>
      <p:pic>
        <p:nvPicPr>
          <p:cNvPr id="194" name="Image 23-12-24 at 10.59 PM.jpeg" descr="Image 23-12-24 at 10.59 PM.jpeg"/>
          <p:cNvPicPr>
            <a:picLocks noChangeAspect="1"/>
          </p:cNvPicPr>
          <p:nvPr/>
        </p:nvPicPr>
        <p:blipFill>
          <a:blip r:embed="rId3"/>
          <a:srcRect l="921"/>
          <a:stretch>
            <a:fillRect/>
          </a:stretch>
        </p:blipFill>
        <p:spPr>
          <a:xfrm>
            <a:off x="821091" y="3141035"/>
            <a:ext cx="14139566" cy="2562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 23-12-24 at 11.02 PM.jpeg" descr="Image 23-12-24 at 11.02 PM.jpeg"/>
          <p:cNvPicPr>
            <a:picLocks noChangeAspect="1"/>
          </p:cNvPicPr>
          <p:nvPr/>
        </p:nvPicPr>
        <p:blipFill>
          <a:blip r:embed="rId4"/>
          <a:srcRect t="2942" b="2942"/>
          <a:stretch>
            <a:fillRect/>
          </a:stretch>
        </p:blipFill>
        <p:spPr>
          <a:xfrm>
            <a:off x="13881100" y="8280102"/>
            <a:ext cx="8638606" cy="462794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This helps understand the size of the customer base, which is essential for planning marketing strategies and measuring market penetration"/>
          <p:cNvSpPr txBox="1"/>
          <p:nvPr/>
        </p:nvSpPr>
        <p:spPr>
          <a:xfrm>
            <a:off x="863109" y="7770085"/>
            <a:ext cx="11916566" cy="2613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This helps understand the size of the customer base, which is essential for planning marketing strategies and measuring market penetration</a:t>
            </a:r>
          </a:p>
        </p:txBody>
      </p:sp>
      <p:sp>
        <p:nvSpPr>
          <p:cNvPr id="197" name="I used a simple COUNT query on the Customers table to determine the total number of customers."/>
          <p:cNvSpPr txBox="1"/>
          <p:nvPr/>
        </p:nvSpPr>
        <p:spPr>
          <a:xfrm>
            <a:off x="16102448" y="3444979"/>
            <a:ext cx="7700396" cy="1954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 I used a simple COUNT query on the Customers table to determine the total number of customers.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 23-12-24 at 11.05 PM.jpeg" descr="Image 23-12-24 at 11.05 PM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95" y="2923576"/>
            <a:ext cx="13995401" cy="400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 23-12-24 at 11.05 PM (1).jpeg" descr="Image 23-12-24 at 11.05 PM (1)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8550" y="8655050"/>
            <a:ext cx="8284084" cy="43246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2. Which restaurant has the most menu items?"/>
          <p:cNvSpPr txBox="1"/>
          <p:nvPr/>
        </p:nvSpPr>
        <p:spPr>
          <a:xfrm>
            <a:off x="2046952" y="968305"/>
            <a:ext cx="21951764" cy="120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6700" spc="-133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2700000" scaled="0"/>
                </a:gradFill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2. Which restaurant has the most menu items?</a:t>
            </a:r>
          </a:p>
        </p:txBody>
      </p:sp>
      <p:sp>
        <p:nvSpPr>
          <p:cNvPr id="202" name="This identifies the restaurant offering the widest variety, which can attract customers looking for diverse options."/>
          <p:cNvSpPr txBox="1"/>
          <p:nvPr/>
        </p:nvSpPr>
        <p:spPr>
          <a:xfrm>
            <a:off x="821849" y="8761373"/>
            <a:ext cx="11528204" cy="228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This identifies the restaurant offering the widest variety, which can attract customers looking for diverse options.</a:t>
            </a:r>
          </a:p>
        </p:txBody>
      </p:sp>
      <p:sp>
        <p:nvSpPr>
          <p:cNvPr id="203" name="I counted the number of menu items for each restaurant using a JOIN between the Menu_Items and Restaurants tables and sorted the results in descending order"/>
          <p:cNvSpPr txBox="1"/>
          <p:nvPr/>
        </p:nvSpPr>
        <p:spPr>
          <a:xfrm>
            <a:off x="15518759" y="3324159"/>
            <a:ext cx="8284085" cy="3199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700" i="1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r>
              <a:t> I counted the number of menu items for each restaurant using a JOIN between the Menu_Items and Restaurants tables and sorted the results in descending order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2_ColorGradient">
  <a:themeElements>
    <a:clrScheme name="22_ColorGradient">
      <a:dk1>
        <a:srgbClr val="D000FF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851</Words>
  <Application>Microsoft Macintosh PowerPoint</Application>
  <PresentationFormat>Custom</PresentationFormat>
  <Paragraphs>63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Graphik</vt:lpstr>
      <vt:lpstr>Graphik Semibold</vt:lpstr>
      <vt:lpstr>Graphik-Medium</vt:lpstr>
      <vt:lpstr>Helvetica Neue</vt:lpstr>
      <vt:lpstr>22_ColorGradient</vt:lpstr>
      <vt:lpstr>Swiggy Analytics System</vt:lpstr>
      <vt:lpstr>Introduction</vt:lpstr>
      <vt:lpstr>OBJECTIVE</vt:lpstr>
      <vt:lpstr>Problems Statement</vt:lpstr>
      <vt:lpstr>PowerPoint Presentation</vt:lpstr>
      <vt:lpstr>Entity Relationship Diagram</vt:lpstr>
      <vt:lpstr>Queries And Solutions</vt:lpstr>
      <vt:lpstr> 1. How many total customers are there in the system?</vt:lpstr>
      <vt:lpstr>PowerPoint Presentation</vt:lpstr>
      <vt:lpstr>3. What is the total revenue generated by each restaurant?</vt:lpstr>
      <vt:lpstr>4. Who are the top 3 customers with the highest total spending?</vt:lpstr>
      <vt:lpstr>5. Which menu item has been ordered the most?</vt:lpstr>
      <vt:lpstr>6. How many orders were placed in June 2024?</vt:lpstr>
      <vt:lpstr>7. What is the average order value  for all orders?</vt:lpstr>
      <vt:lpstr> 8. Which delivery person completed the most deliveries?</vt:lpstr>
      <vt:lpstr>9. How many orders are pending delivery?</vt:lpstr>
      <vt:lpstr>10. Which cuisine type generated the most revenue?</vt:lpstr>
      <vt:lpstr>11. How many customers are from each city?</vt:lpstr>
      <vt:lpstr>12. Which city generates the highest revenue?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Anirudha Johare</cp:lastModifiedBy>
  <cp:revision>1</cp:revision>
  <dcterms:modified xsi:type="dcterms:W3CDTF">2025-02-10T15:25:29Z</dcterms:modified>
</cp:coreProperties>
</file>